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6" r:id="rId3"/>
    <p:sldId id="263" r:id="rId4"/>
    <p:sldId id="275" r:id="rId5"/>
    <p:sldId id="257" r:id="rId6"/>
    <p:sldId id="282" r:id="rId7"/>
    <p:sldId id="268" r:id="rId8"/>
    <p:sldId id="269" r:id="rId9"/>
    <p:sldId id="283" r:id="rId10"/>
    <p:sldId id="278" r:id="rId11"/>
    <p:sldId id="279" r:id="rId12"/>
    <p:sldId id="277" r:id="rId13"/>
    <p:sldId id="287" r:id="rId14"/>
    <p:sldId id="274" r:id="rId15"/>
    <p:sldId id="272" r:id="rId16"/>
    <p:sldId id="284" r:id="rId17"/>
    <p:sldId id="285" r:id="rId18"/>
    <p:sldId id="286" r:id="rId19"/>
    <p:sldId id="288" r:id="rId20"/>
    <p:sldId id="290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9694" autoAdjust="0"/>
  </p:normalViewPr>
  <p:slideViewPr>
    <p:cSldViewPr snapToGrid="0" snapToObjects="1">
      <p:cViewPr>
        <p:scale>
          <a:sx n="125" d="100"/>
          <a:sy n="125" d="100"/>
        </p:scale>
        <p:origin x="1784" y="9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D1952-4C8C-594A-8D47-CC3EBD31CD6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32E9FD-FA40-FC48-8917-175ED0BCC7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048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g>
</file>

<file path=ppt/media/image4.jp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E82BA9-193E-D440-8A2C-9653656F2AE3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63C63D-0C1A-0E4C-A0BD-8D65A9542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7056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parator P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542060"/>
            <a:ext cx="9144000" cy="205416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en-US" dirty="0" smtClean="0"/>
              <a:t>Separator</a:t>
            </a:r>
            <a:endParaRPr lang="en-US" dirty="0"/>
          </a:p>
        </p:txBody>
      </p:sp>
      <p:pic>
        <p:nvPicPr>
          <p:cNvPr id="3" name="Picture 2" descr="NWU PPT Wide Opt 3_Separator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9469120" y="26924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773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>
                <a:latin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B362BA78-8688-C546-A03A-2A39F84C0B58}" type="datetime1">
              <a:rPr lang="en-US" smtClean="0"/>
              <a:pPr/>
              <a:t>10/27/21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78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EF5B9135-15EF-DE46-84CC-16626B0FAF7F}" type="datetime1">
              <a:rPr lang="en-US" smtClean="0"/>
              <a:pPr/>
              <a:t>10/27/21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136197" y="-30456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0293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>
            <a:lvl1pPr>
              <a:defRPr>
                <a:latin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7ADD-011F-3541-9724-9C7FC92455D5}" type="datetime1">
              <a:rPr lang="en-US" smtClean="0"/>
              <a:t>10/27/21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232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D3421027-4EC0-9C48-8CFB-B8A3104CB056}" type="datetime1">
              <a:rPr lang="en-US" smtClean="0"/>
              <a:pPr/>
              <a:t>10/27/21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0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FA5DAB8B-8178-D047-869E-5A62AF236443}" type="datetime1">
              <a:rPr lang="en-US" smtClean="0"/>
              <a:t>10/27/21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08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B9AB8213-A564-3C44-8CA0-968996562138}" type="datetime1">
              <a:rPr lang="en-US" smtClean="0"/>
              <a:pPr/>
              <a:t>10/27/21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566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0A83DA12-03A5-114A-ABAE-78CD6BB6AC19}" type="datetime1">
              <a:rPr lang="en-US" smtClean="0"/>
              <a:pPr/>
              <a:t>10/27/21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636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FFF386F-14E4-954A-9EC2-E277FFD66D49}" type="datetime1">
              <a:rPr lang="en-US" smtClean="0"/>
              <a:pPr/>
              <a:t>10/27/21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727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D8FFCF06-3344-8345-BEA6-DDAEFCC6ECCE}" type="datetime1">
              <a:rPr lang="en-US" smtClean="0"/>
              <a:pPr/>
              <a:t>10/27/21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770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84C6D879-35D4-554E-9D6D-93E8130AA922}" type="datetime1">
              <a:rPr lang="en-US" smtClean="0"/>
              <a:pPr/>
              <a:t>10/27/21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0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>
                <a:latin typeface="Arial"/>
              </a:defRPr>
            </a:lvl1pPr>
            <a:lvl2pPr>
              <a:defRPr sz="2800">
                <a:latin typeface="Arial"/>
              </a:defRPr>
            </a:lvl2pPr>
            <a:lvl3pPr>
              <a:defRPr sz="2400">
                <a:latin typeface="Arial"/>
              </a:defRPr>
            </a:lvl3pPr>
            <a:lvl4pPr>
              <a:defRPr sz="2000">
                <a:latin typeface="Arial"/>
              </a:defRPr>
            </a:lvl4pPr>
            <a:lvl5pPr>
              <a:defRPr sz="2000">
                <a:latin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AB182AE3-760A-8E44-AB65-03A533386DFC}" type="datetime1">
              <a:rPr lang="en-US" smtClean="0"/>
              <a:pPr/>
              <a:t>10/27/21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46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NWU PPT Wide Opt 3_Master.jp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C176C-065F-124D-AAA4-94F2B7A2EC7C}" type="datetime1">
              <a:rPr lang="en-US" smtClean="0"/>
              <a:t>10/27/21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9428480" y="34036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960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5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5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5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WU PPT Wide Opt 3_Cove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144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720" y="1308172"/>
            <a:ext cx="8463281" cy="79589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Tailored Transparency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722" y="2286000"/>
            <a:ext cx="8463280" cy="948879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+mn-lt"/>
              </a:rPr>
              <a:t>Peter V. Miller</a:t>
            </a:r>
          </a:p>
          <a:p>
            <a:r>
              <a:rPr lang="en-US" dirty="0" smtClean="0">
                <a:solidFill>
                  <a:srgbClr val="FFFFFF"/>
                </a:solidFill>
                <a:latin typeface="+mn-lt"/>
              </a:rPr>
              <a:t>Northwestern University and</a:t>
            </a:r>
          </a:p>
          <a:p>
            <a:r>
              <a:rPr lang="en-US" dirty="0" smtClean="0">
                <a:solidFill>
                  <a:srgbClr val="FFFFFF"/>
                </a:solidFill>
                <a:latin typeface="+mn-lt"/>
              </a:rPr>
              <a:t>U.S. Census Bureau, Retired</a:t>
            </a:r>
            <a:endParaRPr lang="en-US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33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779"/>
    </mc:Choice>
    <mc:Fallback xmlns="">
      <p:transition spd="slow" advTm="40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Transparency for the Public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i="1" dirty="0">
                <a:latin typeface="+mn-lt"/>
              </a:rPr>
              <a:t>Disclosure goals </a:t>
            </a:r>
            <a:endParaRPr lang="en-US" i="1" dirty="0" smtClean="0">
              <a:latin typeface="+mn-lt"/>
            </a:endParaRP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+mn-lt"/>
              </a:rPr>
              <a:t>increase </a:t>
            </a:r>
            <a:r>
              <a:rPr lang="en-US" dirty="0">
                <a:latin typeface="+mn-lt"/>
              </a:rPr>
              <a:t>awareness and </a:t>
            </a:r>
            <a:r>
              <a:rPr lang="en-US" dirty="0" smtClean="0">
                <a:latin typeface="+mn-lt"/>
              </a:rPr>
              <a:t>understanding of statistical products 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+mn-lt"/>
              </a:rPr>
              <a:t>cultivate </a:t>
            </a:r>
            <a:r>
              <a:rPr lang="en-US" dirty="0">
                <a:latin typeface="+mn-lt"/>
              </a:rPr>
              <a:t>trust </a:t>
            </a:r>
            <a:r>
              <a:rPr lang="en-US" dirty="0" smtClean="0">
                <a:latin typeface="+mn-lt"/>
              </a:rPr>
              <a:t>in the system and participation in research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51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60"/>
    </mc:Choice>
    <mc:Fallback xmlns="">
      <p:transition spd="slow" advTm="22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Transparency for Experts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>
                <a:latin typeface="+mn-lt"/>
              </a:rPr>
              <a:t>Disclosure </a:t>
            </a:r>
            <a:r>
              <a:rPr lang="en-US" i="1" dirty="0" smtClean="0">
                <a:latin typeface="+mn-lt"/>
              </a:rPr>
              <a:t>goals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+mn-lt"/>
              </a:rPr>
              <a:t>enhance </a:t>
            </a:r>
            <a:r>
              <a:rPr lang="en-US" dirty="0">
                <a:latin typeface="+mn-lt"/>
              </a:rPr>
              <a:t>research </a:t>
            </a:r>
            <a:r>
              <a:rPr lang="en-US" dirty="0" smtClean="0">
                <a:latin typeface="+mn-lt"/>
              </a:rPr>
              <a:t>performance, within and across agencies 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+mn-lt"/>
              </a:rPr>
              <a:t>facilitate </a:t>
            </a:r>
            <a:r>
              <a:rPr lang="en-US" dirty="0">
                <a:latin typeface="+mn-lt"/>
              </a:rPr>
              <a:t>knowledgeable data </a:t>
            </a:r>
            <a:r>
              <a:rPr lang="en-US" dirty="0" smtClean="0">
                <a:latin typeface="+mn-lt"/>
              </a:rPr>
              <a:t>use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+mn-lt"/>
              </a:rPr>
              <a:t>facilitate original </a:t>
            </a:r>
            <a:r>
              <a:rPr lang="en-US" dirty="0">
                <a:latin typeface="+mn-lt"/>
              </a:rPr>
              <a:t>research, including replication</a:t>
            </a:r>
            <a:r>
              <a:rPr lang="en-US" dirty="0" smtClean="0">
                <a:latin typeface="+mn-lt"/>
              </a:rPr>
              <a:t>.</a:t>
            </a:r>
            <a:endParaRPr lang="en-US" dirty="0">
              <a:latin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2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66"/>
    </mc:Choice>
    <mc:Fallback xmlns="">
      <p:transition spd="slow" advTm="32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+mj-lt"/>
              </a:rPr>
              <a:t>A List of Technical Details Does Not Serve Either Audience</a:t>
            </a:r>
            <a:endParaRPr lang="en-US" dirty="0"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An ”Open Book” Policy is Necessary, but Not Sufficient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58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461"/>
    </mc:Choice>
    <mc:Fallback xmlns="">
      <p:transition spd="slow" advTm="474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Tailored Transparency</a:t>
            </a:r>
            <a:endParaRPr lang="en-US" dirty="0">
              <a:latin typeface="+mj-lt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463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27"/>
    </mc:Choice>
    <mc:Fallback xmlns="">
      <p:transition spd="slow" advTm="9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+mj-lt"/>
              </a:rPr>
              <a:t>Some Public Communication Problems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latin typeface="+mn-lt"/>
              </a:rPr>
              <a:t>Limits on attention and interest.</a:t>
            </a:r>
          </a:p>
          <a:p>
            <a:r>
              <a:rPr lang="en-US" dirty="0" smtClean="0">
                <a:latin typeface="+mn-lt"/>
              </a:rPr>
              <a:t>Limited expertise.</a:t>
            </a:r>
          </a:p>
          <a:p>
            <a:r>
              <a:rPr lang="en-US" dirty="0" smtClean="0">
                <a:latin typeface="+mn-lt"/>
              </a:rPr>
              <a:t>Potential conflicts with pre-existing beliefs.</a:t>
            </a:r>
          </a:p>
          <a:p>
            <a:r>
              <a:rPr lang="en-US" dirty="0" smtClean="0">
                <a:latin typeface="+mn-lt"/>
              </a:rPr>
              <a:t>Complex details may lead to confusion</a:t>
            </a:r>
          </a:p>
          <a:p>
            <a:r>
              <a:rPr lang="en-US" dirty="0" smtClean="0">
                <a:latin typeface="+mn-lt"/>
              </a:rPr>
              <a:t>Communication attempts could lead to </a:t>
            </a:r>
            <a:r>
              <a:rPr lang="en-US" u="sng" dirty="0" smtClean="0">
                <a:latin typeface="+mn-lt"/>
              </a:rPr>
              <a:t>less</a:t>
            </a:r>
            <a:r>
              <a:rPr lang="en-US" dirty="0" smtClean="0">
                <a:latin typeface="+mn-lt"/>
              </a:rPr>
              <a:t> understanding and trust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94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82"/>
    </mc:Choice>
    <mc:Fallback xmlns="">
      <p:transition spd="slow" advTm="43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+mj-lt"/>
              </a:rPr>
              <a:t>Ideas for Addressing Obstacles 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Arial" charset="0"/>
              <a:buChar char="•"/>
            </a:pPr>
            <a:r>
              <a:rPr lang="en-US" dirty="0">
                <a:latin typeface="+mj-lt"/>
              </a:rPr>
              <a:t>Capture attention in news releases, data briefs and appeals to prospective </a:t>
            </a:r>
            <a:r>
              <a:rPr lang="en-US" dirty="0" smtClean="0">
                <a:latin typeface="+mj-lt"/>
              </a:rPr>
              <a:t>respondents</a:t>
            </a:r>
          </a:p>
          <a:p>
            <a:pPr>
              <a:buFont typeface="Arial" charset="0"/>
              <a:buChar char="•"/>
            </a:pPr>
            <a:r>
              <a:rPr lang="en-US" dirty="0">
                <a:latin typeface="+mn-lt"/>
              </a:rPr>
              <a:t>Emphasize condensation, plain language, “telling the story behind the numbers,” with </a:t>
            </a:r>
            <a:r>
              <a:rPr lang="en-US" dirty="0" smtClean="0">
                <a:latin typeface="+mn-lt"/>
              </a:rPr>
              <a:t>“drill down” options </a:t>
            </a:r>
            <a:r>
              <a:rPr lang="en-US" dirty="0">
                <a:latin typeface="+mn-lt"/>
              </a:rPr>
              <a:t>for more </a:t>
            </a:r>
            <a:r>
              <a:rPr lang="en-US" dirty="0" smtClean="0">
                <a:latin typeface="+mn-lt"/>
              </a:rPr>
              <a:t>detail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+mn-lt"/>
              </a:rPr>
              <a:t>Acknowledge errors, but in the context of describing efforts designed to reduce them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+mn-lt"/>
              </a:rPr>
              <a:t>Make searching for methodological information easy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+mn-lt"/>
              </a:rPr>
              <a:t>Test effects of information prior to release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+mn-lt"/>
              </a:rPr>
              <a:t>Evaluate efforts and revise as needed.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20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790"/>
    </mc:Choice>
    <mc:Fallback xmlns="">
      <p:transition spd="slow" advTm="74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+mj-lt"/>
              </a:rPr>
              <a:t>Some Expert Communication Issues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latin typeface="+mj-lt"/>
              </a:rPr>
              <a:t>Documentation may be an afterthought</a:t>
            </a:r>
          </a:p>
          <a:p>
            <a:r>
              <a:rPr lang="en-US" dirty="0" smtClean="0">
                <a:latin typeface="+mn-lt"/>
              </a:rPr>
              <a:t>Increasing </a:t>
            </a:r>
            <a:r>
              <a:rPr lang="en-US" dirty="0">
                <a:latin typeface="+mn-lt"/>
              </a:rPr>
              <a:t>complexity of data </a:t>
            </a:r>
            <a:r>
              <a:rPr lang="en-US" dirty="0" smtClean="0">
                <a:latin typeface="+mn-lt"/>
              </a:rPr>
              <a:t>products</a:t>
            </a:r>
          </a:p>
          <a:p>
            <a:r>
              <a:rPr lang="en-US" dirty="0" smtClean="0">
                <a:latin typeface="+mn-lt"/>
              </a:rPr>
              <a:t>Gaps </a:t>
            </a:r>
            <a:r>
              <a:rPr lang="en-US" dirty="0">
                <a:latin typeface="+mn-lt"/>
              </a:rPr>
              <a:t>in documentation</a:t>
            </a:r>
          </a:p>
          <a:p>
            <a:r>
              <a:rPr lang="en-US" dirty="0" smtClean="0">
                <a:latin typeface="+mn-lt"/>
              </a:rPr>
              <a:t>Lack </a:t>
            </a:r>
            <a:r>
              <a:rPr lang="en-US" dirty="0">
                <a:latin typeface="+mn-lt"/>
              </a:rPr>
              <a:t>of common documentation standards</a:t>
            </a:r>
          </a:p>
          <a:p>
            <a:r>
              <a:rPr lang="en-US" dirty="0" smtClean="0">
                <a:latin typeface="+mn-lt"/>
              </a:rPr>
              <a:t>Lack of routine inter-agency and data user exchanges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9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989"/>
    </mc:Choice>
    <mc:Fallback xmlns="">
      <p:transition spd="slow" advTm="84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Ideas for Addressing Obstacles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>
                <a:latin typeface="+mn-lt"/>
              </a:rPr>
              <a:t>Embed transparency in the research workflow</a:t>
            </a:r>
          </a:p>
          <a:p>
            <a:r>
              <a:rPr lang="en-US" dirty="0">
                <a:latin typeface="+mn-lt"/>
              </a:rPr>
              <a:t>Update documentation practices to incorporate evolving data collection procedures (e.g. multimode surveys, use of </a:t>
            </a:r>
            <a:r>
              <a:rPr lang="en-US" dirty="0" err="1" smtClean="0">
                <a:latin typeface="+mn-lt"/>
              </a:rPr>
              <a:t>paradata</a:t>
            </a:r>
            <a:r>
              <a:rPr lang="en-US" dirty="0" smtClean="0">
                <a:latin typeface="+mn-lt"/>
              </a:rPr>
              <a:t>, integrating info from multiple data sources)</a:t>
            </a:r>
          </a:p>
          <a:p>
            <a:r>
              <a:rPr lang="en-US" dirty="0">
                <a:latin typeface="+mn-lt"/>
              </a:rPr>
              <a:t>Adopt a common metadata standard across agencies</a:t>
            </a:r>
          </a:p>
          <a:p>
            <a:r>
              <a:rPr lang="en-US" dirty="0" smtClean="0">
                <a:latin typeface="+mn-lt"/>
              </a:rPr>
              <a:t>Establish routine info exchange with stakeholders inside and outside government</a:t>
            </a:r>
          </a:p>
          <a:p>
            <a:r>
              <a:rPr lang="en-US" dirty="0">
                <a:latin typeface="+mn-lt"/>
              </a:rPr>
              <a:t>Collaborate across agencies to manage costs</a:t>
            </a:r>
          </a:p>
          <a:p>
            <a:r>
              <a:rPr lang="en-US" dirty="0" smtClean="0">
                <a:latin typeface="+mn-lt"/>
              </a:rPr>
              <a:t>Evaluate efforts and revise as needed.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67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165"/>
    </mc:Choice>
    <mc:Fallback xmlns="">
      <p:transition spd="slow" advTm="50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Summary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latin typeface="+mn-lt"/>
              </a:rPr>
              <a:t>Tailored transparency can help to make statistics more accessible, meaningful and usable.  </a:t>
            </a:r>
          </a:p>
          <a:p>
            <a:r>
              <a:rPr lang="en-US" dirty="0" smtClean="0">
                <a:latin typeface="+mn-lt"/>
              </a:rPr>
              <a:t>Communication of methodological information must take into account the purposes and audiences for the information.</a:t>
            </a:r>
          </a:p>
          <a:p>
            <a:r>
              <a:rPr lang="en-US" dirty="0" smtClean="0">
                <a:latin typeface="+mn-lt"/>
              </a:rPr>
              <a:t>Making statistics accessible, meaningful and usable is key to ensuring their impact and importance.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157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366"/>
    </mc:Choice>
    <mc:Fallback xmlns="">
      <p:transition spd="slow" advTm="42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References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+mj-lt"/>
              </a:rPr>
              <a:t>National Academies of Sciences, Engineering, and Medicine. (2021). </a:t>
            </a:r>
            <a:r>
              <a:rPr lang="en-US" i="1" dirty="0" smtClean="0">
                <a:latin typeface="+mj-lt"/>
              </a:rPr>
              <a:t>Principles </a:t>
            </a:r>
            <a:r>
              <a:rPr lang="en-US" i="1" dirty="0">
                <a:latin typeface="+mj-lt"/>
              </a:rPr>
              <a:t>and Practices for a Federal Statistical Agency</a:t>
            </a:r>
            <a:r>
              <a:rPr lang="en-US" dirty="0">
                <a:latin typeface="+mj-lt"/>
              </a:rPr>
              <a:t>, Seventh Edition. Washington, </a:t>
            </a:r>
            <a:r>
              <a:rPr lang="en-US" dirty="0" smtClean="0">
                <a:latin typeface="+mj-lt"/>
              </a:rPr>
              <a:t>DC</a:t>
            </a:r>
            <a:r>
              <a:rPr lang="en-US" dirty="0">
                <a:latin typeface="+mj-lt"/>
              </a:rPr>
              <a:t>: The National Academies Press.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 smtClean="0">
                <a:latin typeface="+mj-lt"/>
              </a:rPr>
              <a:t>Office of Management and Budget. (2006). </a:t>
            </a:r>
            <a:r>
              <a:rPr lang="en-US" i="1" dirty="0" smtClean="0">
                <a:latin typeface="+mj-lt"/>
              </a:rPr>
              <a:t>Standards and Guidelines for Statistical Surveys</a:t>
            </a:r>
            <a:r>
              <a:rPr lang="en-US" dirty="0" smtClean="0">
                <a:latin typeface="+mj-lt"/>
              </a:rPr>
              <a:t>.</a:t>
            </a:r>
            <a:endParaRPr lang="en-US" dirty="0">
              <a:latin typeface="+mj-lt"/>
            </a:endParaRPr>
          </a:p>
          <a:p>
            <a:pPr marL="0" indent="0">
              <a:buNone/>
            </a:pPr>
            <a:r>
              <a:rPr lang="en-US" dirty="0" err="1" smtClean="0">
                <a:latin typeface="+mn-lt"/>
              </a:rPr>
              <a:t>Sunstein</a:t>
            </a:r>
            <a:r>
              <a:rPr lang="en-US" dirty="0" smtClean="0">
                <a:latin typeface="+mn-lt"/>
              </a:rPr>
              <a:t>, C. (2010). “Disclosure and simplification as regulatory tools.” </a:t>
            </a:r>
            <a:r>
              <a:rPr lang="en-US" i="1" dirty="0" smtClean="0">
                <a:latin typeface="+mn-lt"/>
              </a:rPr>
              <a:t>Memorandum for the Heads of Executive Departments and Agencies</a:t>
            </a:r>
            <a:r>
              <a:rPr lang="en-US" dirty="0" smtClean="0">
                <a:latin typeface="+mn-lt"/>
              </a:rPr>
              <a:t>. Office of Information and Regulatory Affairs. Office of Management and Budget.</a:t>
            </a:r>
          </a:p>
          <a:p>
            <a:pPr marL="0" indent="0">
              <a:buNone/>
            </a:pPr>
            <a:r>
              <a:rPr lang="en-US" dirty="0" err="1" smtClean="0">
                <a:latin typeface="+mn-lt"/>
              </a:rPr>
              <a:t>Sunstein</a:t>
            </a:r>
            <a:r>
              <a:rPr lang="en-US" dirty="0" smtClean="0">
                <a:latin typeface="+mn-lt"/>
              </a:rPr>
              <a:t>, C. (2020).  </a:t>
            </a:r>
            <a:r>
              <a:rPr lang="en-US" i="1" dirty="0" smtClean="0">
                <a:latin typeface="+mn-lt"/>
              </a:rPr>
              <a:t>Too Much Information.  </a:t>
            </a:r>
            <a:r>
              <a:rPr lang="en-US" dirty="0" smtClean="0">
                <a:latin typeface="+mn-lt"/>
              </a:rPr>
              <a:t>MIT Press.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United States Census Bureau (2013). </a:t>
            </a:r>
            <a:r>
              <a:rPr lang="en-US" i="1" dirty="0" smtClean="0">
                <a:latin typeface="+mn-lt"/>
              </a:rPr>
              <a:t>Statistical Quality Standards.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190"/>
    </mc:Choice>
    <mc:Fallback xmlns="">
      <p:transition spd="slow" advTm="33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Disclosure Principles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+mn-lt"/>
              </a:rPr>
              <a:t>Methodological disclosure is enshrined in FSS standards, e.g.:</a:t>
            </a:r>
          </a:p>
          <a:p>
            <a:r>
              <a:rPr lang="en-US" i="1" dirty="0" smtClean="0">
                <a:latin typeface="+mn-lt"/>
              </a:rPr>
              <a:t>Principles and Practices for a Federal Statistical Agency</a:t>
            </a:r>
          </a:p>
          <a:p>
            <a:r>
              <a:rPr lang="en-US" i="1" dirty="0" smtClean="0">
                <a:latin typeface="+mn-lt"/>
              </a:rPr>
              <a:t>Standards and Guidelines for Statistical Surveys</a:t>
            </a:r>
          </a:p>
          <a:p>
            <a:r>
              <a:rPr lang="en-US" i="1" dirty="0" smtClean="0">
                <a:latin typeface="+mn-lt"/>
              </a:rPr>
              <a:t>Census Bureau Statistical Quality Standards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</a:t>
            </a:r>
            <a:endParaRPr lang="en-US" i="1" dirty="0" smtClean="0"/>
          </a:p>
          <a:p>
            <a:endParaRPr lang="en-US" i="1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241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464"/>
    </mc:Choice>
    <mc:Fallback xmlns="">
      <p:transition spd="slow" advTm="674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p-miller@northwestern.edu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276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47"/>
    </mc:Choice>
    <mc:Fallback xmlns="">
      <p:transition spd="slow" advTm="67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560320" y="55560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latin typeface="Times New Roman" charset="0"/>
              </a:rPr>
              <a:t>“Well-designed </a:t>
            </a:r>
            <a:r>
              <a:rPr lang="en-US" dirty="0">
                <a:latin typeface="Times New Roman" charset="0"/>
              </a:rPr>
              <a:t>disclosure policies attempt to convey information clearly and at the time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Times New Roman" charset="0"/>
              </a:rPr>
              <a:t>when it is </a:t>
            </a:r>
            <a:r>
              <a:rPr lang="en-US" dirty="0" smtClean="0">
                <a:latin typeface="Times New Roman" charset="0"/>
              </a:rPr>
              <a:t>needed</a:t>
            </a:r>
            <a:r>
              <a:rPr lang="mr-IN" dirty="0" smtClean="0">
                <a:latin typeface="Times New Roman" charset="0"/>
              </a:rPr>
              <a:t>…</a:t>
            </a:r>
            <a:r>
              <a:rPr lang="en-US" dirty="0" smtClean="0">
                <a:latin typeface="Times New Roman" charset="0"/>
              </a:rPr>
              <a:t>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60320" y="1478935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latin typeface="Times New Roman" charset="0"/>
              </a:rPr>
              <a:t>“There </a:t>
            </a:r>
            <a:r>
              <a:rPr lang="en-US" dirty="0">
                <a:latin typeface="Times New Roman" charset="0"/>
              </a:rPr>
              <a:t>is a difference between making a merely technical disclosure — that is,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Times New Roman" charset="0"/>
              </a:rPr>
              <a:t>making information available somewhere and in some form, regardless of its usefulness — and </a:t>
            </a:r>
            <a:r>
              <a:rPr lang="en-US" dirty="0" smtClean="0">
                <a:latin typeface="Times New Roman" charset="0"/>
              </a:rPr>
              <a:t>actually </a:t>
            </a:r>
            <a:r>
              <a:rPr lang="en-US" dirty="0">
                <a:latin typeface="Times New Roman" charset="0"/>
              </a:rPr>
              <a:t>informing </a:t>
            </a:r>
            <a:r>
              <a:rPr lang="en-US" dirty="0" smtClean="0">
                <a:latin typeface="Times New Roman" charset="0"/>
              </a:rPr>
              <a:t>choices</a:t>
            </a:r>
            <a:r>
              <a:rPr lang="mr-IN" dirty="0" smtClean="0">
                <a:latin typeface="Times New Roman" charset="0"/>
              </a:rPr>
              <a:t>…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560320" y="3048049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i="1" dirty="0" smtClean="0">
                <a:latin typeface="Times New Roman" charset="0"/>
              </a:rPr>
              <a:t>“</a:t>
            </a:r>
            <a:r>
              <a:rPr lang="en-US" dirty="0" smtClean="0">
                <a:latin typeface="Times New Roman" charset="0"/>
              </a:rPr>
              <a:t>Well-designed </a:t>
            </a:r>
            <a:r>
              <a:rPr lang="en-US" dirty="0">
                <a:latin typeface="Times New Roman" charset="0"/>
              </a:rPr>
              <a:t>disclosure policies are preceded by a careful analysis </a:t>
            </a:r>
            <a:r>
              <a:rPr lang="en-US" dirty="0" smtClean="0">
                <a:latin typeface="Times New Roman" charset="0"/>
              </a:rPr>
              <a:t>of </a:t>
            </a:r>
            <a:r>
              <a:rPr lang="en-US" dirty="0">
                <a:latin typeface="Times New Roman" charset="0"/>
              </a:rPr>
              <a:t>their likely effects</a:t>
            </a:r>
            <a:r>
              <a:rPr lang="en-US" dirty="0" smtClean="0">
                <a:latin typeface="Times New Roman" charset="0"/>
              </a:rPr>
              <a:t>.”</a:t>
            </a:r>
            <a:r>
              <a:rPr lang="en-US" i="1" dirty="0" smtClean="0">
                <a:latin typeface="Times New Roman" charset="0"/>
              </a:rPr>
              <a:t>                       </a:t>
            </a:r>
            <a:r>
              <a:rPr lang="en-US" dirty="0" err="1" smtClean="0">
                <a:latin typeface="Times New Roman" charset="0"/>
              </a:rPr>
              <a:t>Sunstein</a:t>
            </a:r>
            <a:r>
              <a:rPr lang="en-US" dirty="0" smtClean="0">
                <a:latin typeface="Times New Roman" charset="0"/>
              </a:rPr>
              <a:t> (2010).  </a:t>
            </a:r>
            <a:endParaRPr lang="en-US" i="1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797"/>
    </mc:Choice>
    <mc:Fallback xmlns="">
      <p:transition spd="slow" advTm="717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Can Transparency Help?</a:t>
            </a:r>
            <a:br>
              <a:rPr lang="en-US" dirty="0" smtClean="0"/>
            </a:br>
            <a:r>
              <a:rPr lang="en-US" dirty="0" smtClean="0">
                <a:latin typeface="+mj-lt"/>
              </a:rPr>
              <a:t> 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8010"/>
            <a:ext cx="8229600" cy="3394472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+mn-lt"/>
              </a:rPr>
              <a:t>Declining public participation 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R</a:t>
            </a:r>
            <a:r>
              <a:rPr lang="en-US" dirty="0" smtClean="0">
                <a:latin typeface="+mn-lt"/>
              </a:rPr>
              <a:t>ising costs of data collection</a:t>
            </a:r>
          </a:p>
          <a:p>
            <a:r>
              <a:rPr lang="en-US" dirty="0" smtClean="0">
                <a:latin typeface="+mn-lt"/>
              </a:rPr>
              <a:t>Challenges posed by alternative data sources</a:t>
            </a:r>
          </a:p>
          <a:p>
            <a:r>
              <a:rPr lang="en-US" dirty="0" smtClean="0">
                <a:latin typeface="+mn-lt"/>
              </a:rPr>
              <a:t>How can transparency help?</a:t>
            </a:r>
          </a:p>
          <a:p>
            <a:r>
              <a:rPr lang="en-US" dirty="0" smtClean="0">
                <a:latin typeface="+mn-lt"/>
              </a:rPr>
              <a:t>Convert lists of methodological details to targeted messages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47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496"/>
    </mc:Choice>
    <mc:Fallback xmlns="">
      <p:transition spd="slow" advTm="65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4460240"/>
          </a:xfrm>
        </p:spPr>
        <p:txBody>
          <a:bodyPr/>
          <a:lstStyle/>
          <a:p>
            <a:r>
              <a:rPr lang="en-US" dirty="0" smtClean="0">
                <a:latin typeface="+mj-lt"/>
              </a:rPr>
              <a:t>Transparency in the </a:t>
            </a:r>
            <a:br>
              <a:rPr lang="en-US" dirty="0" smtClean="0">
                <a:latin typeface="+mj-lt"/>
              </a:rPr>
            </a:br>
            <a:r>
              <a:rPr lang="en-US" dirty="0" smtClean="0">
                <a:latin typeface="+mj-lt"/>
              </a:rPr>
              <a:t>Regulatory Context</a:t>
            </a:r>
            <a:endParaRPr lang="en-US" dirty="0">
              <a:latin typeface="+mj-lt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04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99"/>
    </mc:Choice>
    <mc:Fallback xmlns="">
      <p:transition spd="slow" advTm="8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+mj-lt"/>
              </a:rPr>
              <a:t>Transparency for Regulation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Some laws require disclosure to achieve public policy goals </a:t>
            </a:r>
          </a:p>
          <a:p>
            <a:r>
              <a:rPr lang="en-US" dirty="0" smtClean="0">
                <a:latin typeface="+mn-lt"/>
              </a:rPr>
              <a:t>E.G., improve energy efficiency, improve public health</a:t>
            </a:r>
          </a:p>
          <a:p>
            <a:r>
              <a:rPr lang="en-US" dirty="0" smtClean="0">
                <a:latin typeface="+mn-lt"/>
              </a:rPr>
              <a:t>Inform/influence individual decisions</a:t>
            </a:r>
          </a:p>
          <a:p>
            <a:r>
              <a:rPr lang="en-US" dirty="0" smtClean="0">
                <a:latin typeface="+mn-lt"/>
              </a:rPr>
              <a:t>Inform/influence industry behavior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6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569"/>
    </mc:Choice>
    <mc:Fallback xmlns="">
      <p:transition spd="slow" advTm="66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+mj-lt"/>
              </a:rPr>
              <a:t>Regulatory Disclosure for the Public 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i="1" dirty="0" smtClean="0">
                <a:latin typeface="+mn-lt"/>
              </a:rPr>
              <a:t>Goal: inform/influence individual choices</a:t>
            </a:r>
          </a:p>
          <a:p>
            <a:pPr marL="514350" indent="-514350">
              <a:buAutoNum type="arabicPeriod"/>
            </a:pPr>
            <a:r>
              <a:rPr lang="en-US" dirty="0" smtClean="0">
                <a:latin typeface="+mn-lt"/>
              </a:rPr>
              <a:t>Make information simple and specific.</a:t>
            </a:r>
          </a:p>
          <a:p>
            <a:pPr marL="514350" indent="-514350">
              <a:buAutoNum type="arabicPeriod"/>
            </a:pPr>
            <a:r>
              <a:rPr lang="en-US" dirty="0" smtClean="0">
                <a:latin typeface="+mn-lt"/>
              </a:rPr>
              <a:t>Ensure information is accurate and in plain language.</a:t>
            </a:r>
          </a:p>
          <a:p>
            <a:pPr marL="514350" indent="-514350">
              <a:buAutoNum type="arabicPeriod"/>
            </a:pPr>
            <a:r>
              <a:rPr lang="en-US" dirty="0" smtClean="0">
                <a:latin typeface="+mn-lt"/>
              </a:rPr>
              <a:t>Ensure information is properly placed and timed.</a:t>
            </a:r>
          </a:p>
          <a:p>
            <a:pPr marL="514350" indent="-514350">
              <a:buAutoNum type="arabicPeriod"/>
            </a:pPr>
            <a:r>
              <a:rPr lang="en-US" dirty="0" smtClean="0">
                <a:latin typeface="+mn-lt"/>
              </a:rPr>
              <a:t>Test effects of information prior to release</a:t>
            </a:r>
          </a:p>
          <a:p>
            <a:pPr marL="514350" indent="-514350">
              <a:buAutoNum type="arabicPeriod"/>
            </a:pPr>
            <a:r>
              <a:rPr lang="en-US" dirty="0" smtClean="0">
                <a:latin typeface="+mn-lt"/>
              </a:rPr>
              <a:t>Consider benefits and costs of information.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1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510"/>
    </mc:Choice>
    <mc:Fallback xmlns="">
      <p:transition spd="slow" advTm="52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Regulatory Disclosure for Experts 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i="1" dirty="0" smtClean="0">
                <a:latin typeface="+mn-lt"/>
              </a:rPr>
              <a:t>Goal: inform/influence industry behavior</a:t>
            </a:r>
          </a:p>
          <a:p>
            <a:pPr marL="514350" indent="-514350">
              <a:buAutoNum type="arabicPeriod"/>
            </a:pPr>
            <a:r>
              <a:rPr lang="en-US" dirty="0" smtClean="0">
                <a:latin typeface="+mn-lt"/>
              </a:rPr>
              <a:t>Make information as accessible as possible.</a:t>
            </a:r>
          </a:p>
          <a:p>
            <a:pPr marL="514350" indent="-514350">
              <a:buAutoNum type="arabicPeriod"/>
            </a:pPr>
            <a:r>
              <a:rPr lang="en-US" dirty="0" smtClean="0">
                <a:latin typeface="+mn-lt"/>
              </a:rPr>
              <a:t>Make information as usable as possible.</a:t>
            </a:r>
          </a:p>
          <a:p>
            <a:pPr marL="514350" indent="-514350">
              <a:buAutoNum type="arabicPeriod"/>
            </a:pPr>
            <a:r>
              <a:rPr lang="en-US" dirty="0" smtClean="0">
                <a:latin typeface="+mn-lt"/>
              </a:rPr>
              <a:t>Assess information for accuracy and utility.</a:t>
            </a:r>
          </a:p>
          <a:p>
            <a:pPr marL="514350" indent="-514350">
              <a:buAutoNum type="arabicPeriod"/>
            </a:pPr>
            <a:r>
              <a:rPr lang="en-US" dirty="0" smtClean="0">
                <a:latin typeface="+mn-lt"/>
              </a:rPr>
              <a:t>Benefits and costs of information should be considered.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86000" y="2110085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699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738"/>
    </mc:Choice>
    <mc:Fallback xmlns="">
      <p:transition spd="slow" advTm="51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Transparency in the Federal Statistical System Context</a:t>
            </a:r>
            <a:endParaRPr lang="en-US" dirty="0">
              <a:latin typeface="+mj-lt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34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72"/>
    </mc:Choice>
    <mc:Fallback xmlns="">
      <p:transition spd="slow" advTm="10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9970</TotalTime>
  <Words>706</Words>
  <Application>Microsoft Macintosh PowerPoint</Application>
  <PresentationFormat>On-screen Show (16:9)</PresentationFormat>
  <Paragraphs>109</Paragraphs>
  <Slides>20</Slides>
  <Notes>0</Notes>
  <HiddenSlides>0</HiddenSlides>
  <MMClips>20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Mangal</vt:lpstr>
      <vt:lpstr>Times New Roman</vt:lpstr>
      <vt:lpstr>Office Theme</vt:lpstr>
      <vt:lpstr>Tailored Transparency</vt:lpstr>
      <vt:lpstr>Disclosure Principles</vt:lpstr>
      <vt:lpstr>PowerPoint Presentation</vt:lpstr>
      <vt:lpstr>How Can Transparency Help?  </vt:lpstr>
      <vt:lpstr>Transparency in the  Regulatory Context</vt:lpstr>
      <vt:lpstr>Transparency for Regulation</vt:lpstr>
      <vt:lpstr>Regulatory Disclosure for the Public </vt:lpstr>
      <vt:lpstr>Regulatory Disclosure for Experts </vt:lpstr>
      <vt:lpstr>Transparency in the Federal Statistical System Context</vt:lpstr>
      <vt:lpstr>Transparency for the Public</vt:lpstr>
      <vt:lpstr>Transparency for Experts</vt:lpstr>
      <vt:lpstr>A List of Technical Details Does Not Serve Either Audience</vt:lpstr>
      <vt:lpstr>Tailored Transparency</vt:lpstr>
      <vt:lpstr>Some Public Communication Problems</vt:lpstr>
      <vt:lpstr>Ideas for Addressing Obstacles </vt:lpstr>
      <vt:lpstr>Some Expert Communication Issues</vt:lpstr>
      <vt:lpstr>Ideas for Addressing Obstacles</vt:lpstr>
      <vt:lpstr>Summary</vt:lpstr>
      <vt:lpstr>References</vt:lpstr>
      <vt:lpstr>Thank you.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Geraldo Rivera</dc:creator>
  <cp:lastModifiedBy>peter miller</cp:lastModifiedBy>
  <cp:revision>111</cp:revision>
  <cp:lastPrinted>2021-10-16T20:08:57Z</cp:lastPrinted>
  <dcterms:created xsi:type="dcterms:W3CDTF">2015-07-21T16:44:10Z</dcterms:created>
  <dcterms:modified xsi:type="dcterms:W3CDTF">2021-10-27T21:20:00Z</dcterms:modified>
</cp:coreProperties>
</file>

<file path=docProps/thumbnail.jpeg>
</file>